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League Spartan" charset="1" panose="00000800000000000000"/>
      <p:regular r:id="rId24"/>
    </p:embeddedFont>
    <p:embeddedFont>
      <p:font typeface="Poppins Bold" charset="1" panose="00000800000000000000"/>
      <p:regular r:id="rId25"/>
    </p:embeddedFont>
    <p:embeddedFont>
      <p:font typeface="Poppins" charset="1" panose="00000500000000000000"/>
      <p:regular r:id="rId26"/>
    </p:embeddedFont>
    <p:embeddedFont>
      <p:font typeface="Arial" charset="1" panose="020B0502020202020204"/>
      <p:regular r:id="rId27"/>
    </p:embeddedFont>
    <p:embeddedFont>
      <p:font typeface="Poppins Light" charset="1" panose="00000400000000000000"/>
      <p:regular r:id="rId28"/>
    </p:embeddedFont>
    <p:embeddedFont>
      <p:font typeface="Poppins Medium Bold" charset="1" panose="02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17995" y="3368814"/>
            <a:ext cx="14438494" cy="238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3"/>
              </a:lnSpc>
            </a:pPr>
            <a:r>
              <a:rPr lang="en-US" sz="6830">
                <a:solidFill>
                  <a:srgbClr val="3D4349"/>
                </a:solidFill>
                <a:latin typeface="League Spartan"/>
              </a:rPr>
              <a:t>Recommendation-Based</a:t>
            </a:r>
          </a:p>
          <a:p>
            <a:pPr algn="l">
              <a:lnSpc>
                <a:spcPts val="9563"/>
              </a:lnSpc>
              <a:spcBef>
                <a:spcPct val="0"/>
              </a:spcBef>
            </a:pPr>
            <a:r>
              <a:rPr lang="en-US" sz="6830">
                <a:solidFill>
                  <a:srgbClr val="3D4349"/>
                </a:solidFill>
                <a:latin typeface="League Spartan"/>
              </a:rPr>
              <a:t>Digital Library System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3418015" y="5755745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086100" y="0"/>
            <a:ext cx="10964995" cy="2598640"/>
          </a:xfrm>
          <a:custGeom>
            <a:avLst/>
            <a:gdLst/>
            <a:ahLst/>
            <a:cxnLst/>
            <a:rect r="r" b="b" t="t" l="l"/>
            <a:pathLst>
              <a:path h="2598640" w="10964995">
                <a:moveTo>
                  <a:pt x="0" y="0"/>
                </a:moveTo>
                <a:lnTo>
                  <a:pt x="10964995" y="0"/>
                </a:lnTo>
                <a:lnTo>
                  <a:pt x="10964995" y="2598640"/>
                </a:lnTo>
                <a:lnTo>
                  <a:pt x="0" y="259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8015" y="5946325"/>
            <a:ext cx="6848459" cy="145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3"/>
              </a:lnSpc>
            </a:pPr>
            <a:r>
              <a:rPr lang="en-US" sz="3031" u="sng">
                <a:solidFill>
                  <a:srgbClr val="000000"/>
                </a:solidFill>
                <a:latin typeface="Poppins Bold"/>
              </a:rPr>
              <a:t>Submitters:</a:t>
            </a:r>
          </a:p>
          <a:p>
            <a:pPr algn="l">
              <a:lnSpc>
                <a:spcPts val="3515"/>
              </a:lnSpc>
            </a:pPr>
            <a:r>
              <a:rPr lang="en-US" sz="2510">
                <a:solidFill>
                  <a:srgbClr val="000000"/>
                </a:solidFill>
                <a:latin typeface="Poppins"/>
              </a:rPr>
              <a:t>Yuval Zohar</a:t>
            </a:r>
          </a:p>
          <a:p>
            <a:pPr algn="l">
              <a:lnSpc>
                <a:spcPts val="3515"/>
              </a:lnSpc>
              <a:spcBef>
                <a:spcPct val="0"/>
              </a:spcBef>
            </a:pPr>
            <a:r>
              <a:rPr lang="en-US" sz="2510">
                <a:solidFill>
                  <a:srgbClr val="000000"/>
                </a:solidFill>
                <a:latin typeface="Poppins"/>
              </a:rPr>
              <a:t>Amit Perets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52208" y="5955850"/>
            <a:ext cx="7175476" cy="10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6"/>
              </a:lnSpc>
            </a:pPr>
            <a:r>
              <a:rPr lang="en-US" sz="3175" u="sng">
                <a:solidFill>
                  <a:srgbClr val="000000"/>
                </a:solidFill>
                <a:latin typeface="Poppins Bold"/>
              </a:rPr>
              <a:t>Supervisor: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Poppins"/>
              </a:rPr>
              <a:t>Dr Naomi Unkelos Shpigel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8868" y="9584452"/>
            <a:ext cx="6848459" cy="55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3"/>
              </a:lnSpc>
              <a:spcBef>
                <a:spcPct val="0"/>
              </a:spcBef>
            </a:pPr>
            <a:r>
              <a:rPr lang="en-US" sz="3031">
                <a:solidFill>
                  <a:srgbClr val="000000"/>
                </a:solidFill>
                <a:latin typeface="Poppins"/>
              </a:rPr>
              <a:t>24-1-D-20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-1-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649553">
            <a:off x="15596878" y="1660949"/>
            <a:ext cx="1935060" cy="1597304"/>
          </a:xfrm>
          <a:custGeom>
            <a:avLst/>
            <a:gdLst/>
            <a:ahLst/>
            <a:cxnLst/>
            <a:rect r="r" b="b" t="t" l="l"/>
            <a:pathLst>
              <a:path h="1597304" w="1935060">
                <a:moveTo>
                  <a:pt x="0" y="0"/>
                </a:moveTo>
                <a:lnTo>
                  <a:pt x="1935060" y="0"/>
                </a:lnTo>
                <a:lnTo>
                  <a:pt x="1935060" y="1597304"/>
                </a:lnTo>
                <a:lnTo>
                  <a:pt x="0" y="15973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4982" y="9658465"/>
            <a:ext cx="624701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-10-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86047" y="486779"/>
            <a:ext cx="9010392" cy="3363880"/>
          </a:xfrm>
          <a:custGeom>
            <a:avLst/>
            <a:gdLst/>
            <a:ahLst/>
            <a:cxnLst/>
            <a:rect r="r" b="b" t="t" l="l"/>
            <a:pathLst>
              <a:path h="3363880" w="9010392">
                <a:moveTo>
                  <a:pt x="0" y="0"/>
                </a:moveTo>
                <a:lnTo>
                  <a:pt x="9010392" y="0"/>
                </a:lnTo>
                <a:lnTo>
                  <a:pt x="9010392" y="3363880"/>
                </a:lnTo>
                <a:lnTo>
                  <a:pt x="0" y="3363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05930" y="4979319"/>
            <a:ext cx="13137849" cy="3508085"/>
          </a:xfrm>
          <a:custGeom>
            <a:avLst/>
            <a:gdLst/>
            <a:ahLst/>
            <a:cxnLst/>
            <a:rect r="r" b="b" t="t" l="l"/>
            <a:pathLst>
              <a:path h="3508085" w="13137849">
                <a:moveTo>
                  <a:pt x="0" y="0"/>
                </a:moveTo>
                <a:lnTo>
                  <a:pt x="13137849" y="0"/>
                </a:lnTo>
                <a:lnTo>
                  <a:pt x="13137849" y="3508085"/>
                </a:lnTo>
                <a:lnTo>
                  <a:pt x="0" y="3508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4982" y="9658465"/>
            <a:ext cx="791955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-11-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367239" y="933329"/>
            <a:ext cx="9095486" cy="8820386"/>
          </a:xfrm>
          <a:custGeom>
            <a:avLst/>
            <a:gdLst/>
            <a:ahLst/>
            <a:cxnLst/>
            <a:rect r="r" b="b" t="t" l="l"/>
            <a:pathLst>
              <a:path h="8820386" w="9095486">
                <a:moveTo>
                  <a:pt x="0" y="0"/>
                </a:moveTo>
                <a:lnTo>
                  <a:pt x="9095486" y="0"/>
                </a:lnTo>
                <a:lnTo>
                  <a:pt x="9095486" y="8820386"/>
                </a:lnTo>
                <a:lnTo>
                  <a:pt x="0" y="8820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04637" y="0"/>
            <a:ext cx="7278727" cy="1282009"/>
          </a:xfrm>
          <a:custGeom>
            <a:avLst/>
            <a:gdLst/>
            <a:ahLst/>
            <a:cxnLst/>
            <a:rect r="r" b="b" t="t" l="l"/>
            <a:pathLst>
              <a:path h="1282009" w="7278727">
                <a:moveTo>
                  <a:pt x="0" y="0"/>
                </a:moveTo>
                <a:lnTo>
                  <a:pt x="7278726" y="0"/>
                </a:lnTo>
                <a:lnTo>
                  <a:pt x="7278726" y="1282009"/>
                </a:lnTo>
                <a:lnTo>
                  <a:pt x="0" y="128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4982" y="9658465"/>
            <a:ext cx="711256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-12-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59649" y="1523574"/>
            <a:ext cx="14568702" cy="7915662"/>
          </a:xfrm>
          <a:custGeom>
            <a:avLst/>
            <a:gdLst/>
            <a:ahLst/>
            <a:cxnLst/>
            <a:rect r="r" b="b" t="t" l="l"/>
            <a:pathLst>
              <a:path h="7915662" w="14568702">
                <a:moveTo>
                  <a:pt x="0" y="0"/>
                </a:moveTo>
                <a:lnTo>
                  <a:pt x="14568702" y="0"/>
                </a:lnTo>
                <a:lnTo>
                  <a:pt x="14568702" y="7915661"/>
                </a:lnTo>
                <a:lnTo>
                  <a:pt x="0" y="7915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28616" y="0"/>
            <a:ext cx="7595062" cy="1337725"/>
          </a:xfrm>
          <a:custGeom>
            <a:avLst/>
            <a:gdLst/>
            <a:ahLst/>
            <a:cxnLst/>
            <a:rect r="r" b="b" t="t" l="l"/>
            <a:pathLst>
              <a:path h="1337725" w="7595062">
                <a:moveTo>
                  <a:pt x="0" y="0"/>
                </a:moveTo>
                <a:lnTo>
                  <a:pt x="7595061" y="0"/>
                </a:lnTo>
                <a:lnTo>
                  <a:pt x="7595061" y="1337725"/>
                </a:lnTo>
                <a:lnTo>
                  <a:pt x="0" y="1337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4982" y="9658465"/>
            <a:ext cx="861784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-13-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201561" y="-106013"/>
            <a:ext cx="8124925" cy="1431050"/>
          </a:xfrm>
          <a:custGeom>
            <a:avLst/>
            <a:gdLst/>
            <a:ahLst/>
            <a:cxnLst/>
            <a:rect r="r" b="b" t="t" l="l"/>
            <a:pathLst>
              <a:path h="1431050" w="8124925">
                <a:moveTo>
                  <a:pt x="0" y="0"/>
                </a:moveTo>
                <a:lnTo>
                  <a:pt x="8124924" y="0"/>
                </a:lnTo>
                <a:lnTo>
                  <a:pt x="8124924" y="1431050"/>
                </a:lnTo>
                <a:lnTo>
                  <a:pt x="0" y="143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0869" y="745982"/>
            <a:ext cx="9466309" cy="9007733"/>
          </a:xfrm>
          <a:custGeom>
            <a:avLst/>
            <a:gdLst/>
            <a:ahLst/>
            <a:cxnLst/>
            <a:rect r="r" b="b" t="t" l="l"/>
            <a:pathLst>
              <a:path h="9007733" w="9466309">
                <a:moveTo>
                  <a:pt x="0" y="0"/>
                </a:moveTo>
                <a:lnTo>
                  <a:pt x="9466308" y="0"/>
                </a:lnTo>
                <a:lnTo>
                  <a:pt x="9466308" y="9007733"/>
                </a:lnTo>
                <a:lnTo>
                  <a:pt x="0" y="9007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5262" y="2247978"/>
            <a:ext cx="14152263" cy="6905125"/>
          </a:xfrm>
          <a:custGeom>
            <a:avLst/>
            <a:gdLst/>
            <a:ahLst/>
            <a:cxnLst/>
            <a:rect r="r" b="b" t="t" l="l"/>
            <a:pathLst>
              <a:path h="6905125" w="14152263">
                <a:moveTo>
                  <a:pt x="0" y="0"/>
                </a:moveTo>
                <a:lnTo>
                  <a:pt x="14152264" y="0"/>
                </a:lnTo>
                <a:lnTo>
                  <a:pt x="14152264" y="6905125"/>
                </a:lnTo>
                <a:lnTo>
                  <a:pt x="0" y="6905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50968" y="443683"/>
            <a:ext cx="5870083" cy="1046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03"/>
              </a:lnSpc>
              <a:spcBef>
                <a:spcPct val="0"/>
              </a:spcBef>
            </a:pPr>
            <a:r>
              <a:rPr lang="en-US" sz="6073">
                <a:solidFill>
                  <a:srgbClr val="242227"/>
                </a:solidFill>
                <a:latin typeface="League Spartan"/>
              </a:rPr>
              <a:t>Prototype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1643" y="1404167"/>
            <a:ext cx="3686796" cy="50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2812">
                <a:solidFill>
                  <a:srgbClr val="000000"/>
                </a:solidFill>
                <a:latin typeface="Poppins"/>
              </a:rPr>
              <a:t>Search books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14982" y="9658465"/>
            <a:ext cx="830339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-14-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7751" y="2200713"/>
            <a:ext cx="14672468" cy="7275099"/>
          </a:xfrm>
          <a:custGeom>
            <a:avLst/>
            <a:gdLst/>
            <a:ahLst/>
            <a:cxnLst/>
            <a:rect r="r" b="b" t="t" l="l"/>
            <a:pathLst>
              <a:path h="7275099" w="14672468">
                <a:moveTo>
                  <a:pt x="0" y="0"/>
                </a:moveTo>
                <a:lnTo>
                  <a:pt x="14672467" y="0"/>
                </a:lnTo>
                <a:lnTo>
                  <a:pt x="14672467" y="7275099"/>
                </a:lnTo>
                <a:lnTo>
                  <a:pt x="0" y="7275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91643" y="1404167"/>
            <a:ext cx="3686796" cy="50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2812">
                <a:solidFill>
                  <a:srgbClr val="000000"/>
                </a:solidFill>
                <a:latin typeface="Poppins"/>
              </a:rPr>
              <a:t>Order a book page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14982" y="9658465"/>
            <a:ext cx="843134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-15-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50171" y="1220622"/>
            <a:ext cx="10937829" cy="5894904"/>
          </a:xfrm>
          <a:custGeom>
            <a:avLst/>
            <a:gdLst/>
            <a:ahLst/>
            <a:cxnLst/>
            <a:rect r="r" b="b" t="t" l="l"/>
            <a:pathLst>
              <a:path h="5894904" w="10937829">
                <a:moveTo>
                  <a:pt x="0" y="0"/>
                </a:moveTo>
                <a:lnTo>
                  <a:pt x="10937829" y="0"/>
                </a:lnTo>
                <a:lnTo>
                  <a:pt x="10937829" y="5894904"/>
                </a:lnTo>
                <a:lnTo>
                  <a:pt x="0" y="5894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6" r="-11584" b="-4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31004" y="3669389"/>
            <a:ext cx="11769150" cy="6482840"/>
          </a:xfrm>
          <a:custGeom>
            <a:avLst/>
            <a:gdLst/>
            <a:ahLst/>
            <a:cxnLst/>
            <a:rect r="r" b="b" t="t" l="l"/>
            <a:pathLst>
              <a:path h="6482840" w="11769150">
                <a:moveTo>
                  <a:pt x="0" y="0"/>
                </a:moveTo>
                <a:lnTo>
                  <a:pt x="11769150" y="0"/>
                </a:lnTo>
                <a:lnTo>
                  <a:pt x="11769150" y="6482840"/>
                </a:lnTo>
                <a:lnTo>
                  <a:pt x="0" y="64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4909" y="942975"/>
            <a:ext cx="4157324" cy="55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170">
                <a:solidFill>
                  <a:srgbClr val="000000"/>
                </a:solidFill>
                <a:latin typeface="Poppins"/>
              </a:rPr>
              <a:t>Admin panel pages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14982" y="9658465"/>
            <a:ext cx="845140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-16-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4982" y="9658465"/>
            <a:ext cx="778239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-17-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51836" y="112831"/>
            <a:ext cx="2686745" cy="111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4"/>
              </a:lnSpc>
              <a:spcBef>
                <a:spcPct val="0"/>
              </a:spcBef>
            </a:pPr>
            <a:r>
              <a:rPr lang="en-US" sz="6303">
                <a:solidFill>
                  <a:srgbClr val="000000"/>
                </a:solidFill>
                <a:latin typeface="Poppins Bold"/>
              </a:rPr>
              <a:t>Tests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6766" y="1829913"/>
            <a:ext cx="7506421" cy="474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1B1B"/>
                </a:solidFill>
                <a:latin typeface="Poppins Medium Bold"/>
              </a:rPr>
              <a:t>Login tests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1B1B"/>
                </a:solidFill>
                <a:latin typeface="Poppins Medium Bold"/>
              </a:rPr>
              <a:t>Ordering books tests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1B1B"/>
                </a:solidFill>
                <a:latin typeface="Poppins Medium Bold"/>
              </a:rPr>
              <a:t>Editing books tests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459139" y="1820008"/>
            <a:ext cx="9394140" cy="7690146"/>
          </a:xfrm>
          <a:custGeom>
            <a:avLst/>
            <a:gdLst/>
            <a:ahLst/>
            <a:cxnLst/>
            <a:rect r="r" b="b" t="t" l="l"/>
            <a:pathLst>
              <a:path h="7690146" w="9394140">
                <a:moveTo>
                  <a:pt x="0" y="0"/>
                </a:moveTo>
                <a:lnTo>
                  <a:pt x="9394141" y="0"/>
                </a:lnTo>
                <a:lnTo>
                  <a:pt x="9394141" y="7690146"/>
                </a:lnTo>
                <a:lnTo>
                  <a:pt x="0" y="7690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4982" y="9658465"/>
            <a:ext cx="763438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-18-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786562" y="1734294"/>
            <a:ext cx="4714875" cy="4114800"/>
          </a:xfrm>
          <a:custGeom>
            <a:avLst/>
            <a:gdLst/>
            <a:ahLst/>
            <a:cxnLst/>
            <a:rect r="r" b="b" t="t" l="l"/>
            <a:pathLst>
              <a:path h="4114800" w="4714875">
                <a:moveTo>
                  <a:pt x="0" y="0"/>
                </a:moveTo>
                <a:lnTo>
                  <a:pt x="4714876" y="0"/>
                </a:lnTo>
                <a:lnTo>
                  <a:pt x="4714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4183" y="5766098"/>
            <a:ext cx="9887839" cy="2915578"/>
          </a:xfrm>
          <a:custGeom>
            <a:avLst/>
            <a:gdLst/>
            <a:ahLst/>
            <a:cxnLst/>
            <a:rect r="r" b="b" t="t" l="l"/>
            <a:pathLst>
              <a:path h="2915578" w="9887839">
                <a:moveTo>
                  <a:pt x="0" y="0"/>
                </a:moveTo>
                <a:lnTo>
                  <a:pt x="9887839" y="0"/>
                </a:lnTo>
                <a:lnTo>
                  <a:pt x="9887839" y="2915578"/>
                </a:lnTo>
                <a:lnTo>
                  <a:pt x="0" y="2915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82240" y="7444781"/>
            <a:ext cx="7911725" cy="1136411"/>
          </a:xfrm>
          <a:custGeom>
            <a:avLst/>
            <a:gdLst/>
            <a:ahLst/>
            <a:cxnLst/>
            <a:rect r="r" b="b" t="t" l="l"/>
            <a:pathLst>
              <a:path h="1136411" w="7911725">
                <a:moveTo>
                  <a:pt x="0" y="0"/>
                </a:moveTo>
                <a:lnTo>
                  <a:pt x="7911725" y="0"/>
                </a:lnTo>
                <a:lnTo>
                  <a:pt x="7911725" y="1136411"/>
                </a:lnTo>
                <a:lnTo>
                  <a:pt x="0" y="1136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-2-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045060" y="3859895"/>
            <a:ext cx="8015473" cy="5046200"/>
            <a:chOff x="0" y="0"/>
            <a:chExt cx="2259129" cy="14222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9129" cy="1422251"/>
            </a:xfrm>
            <a:custGeom>
              <a:avLst/>
              <a:gdLst/>
              <a:ahLst/>
              <a:cxnLst/>
              <a:rect r="r" b="b" t="t" l="l"/>
              <a:pathLst>
                <a:path h="1422251" w="2259129">
                  <a:moveTo>
                    <a:pt x="0" y="0"/>
                  </a:moveTo>
                  <a:lnTo>
                    <a:pt x="2259129" y="0"/>
                  </a:lnTo>
                  <a:lnTo>
                    <a:pt x="2259129" y="1422251"/>
                  </a:lnTo>
                  <a:lnTo>
                    <a:pt x="0" y="14222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59129" cy="1460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45060" y="3859895"/>
            <a:ext cx="8015473" cy="4711711"/>
            <a:chOff x="0" y="0"/>
            <a:chExt cx="10687298" cy="628228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6393" t="0" r="6393" b="0"/>
            <a:stretch>
              <a:fillRect/>
            </a:stretch>
          </p:blipFill>
          <p:spPr>
            <a:xfrm flipH="false" flipV="false">
              <a:off x="0" y="0"/>
              <a:ext cx="10687298" cy="6282281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385237" y="8514456"/>
            <a:ext cx="7310948" cy="39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8"/>
              </a:lnSpc>
              <a:spcBef>
                <a:spcPct val="0"/>
              </a:spcBef>
            </a:pPr>
            <a:r>
              <a:rPr lang="en-US" sz="2206">
                <a:solidFill>
                  <a:srgbClr val="FFFFFF"/>
                </a:solidFill>
                <a:latin typeface="Poppins Light"/>
              </a:rPr>
              <a:t>Moshav Kanaf Library (2011)– Microsoft Access based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4689" y="1749741"/>
            <a:ext cx="10080848" cy="6863093"/>
          </a:xfrm>
          <a:custGeom>
            <a:avLst/>
            <a:gdLst/>
            <a:ahLst/>
            <a:cxnLst/>
            <a:rect r="r" b="b" t="t" l="l"/>
            <a:pathLst>
              <a:path h="6863093" w="10080848">
                <a:moveTo>
                  <a:pt x="0" y="0"/>
                </a:moveTo>
                <a:lnTo>
                  <a:pt x="10080848" y="0"/>
                </a:lnTo>
                <a:lnTo>
                  <a:pt x="10080848" y="6863094"/>
                </a:lnTo>
                <a:lnTo>
                  <a:pt x="0" y="6863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1644" y="1028700"/>
            <a:ext cx="9454063" cy="8583128"/>
          </a:xfrm>
          <a:custGeom>
            <a:avLst/>
            <a:gdLst/>
            <a:ahLst/>
            <a:cxnLst/>
            <a:rect r="r" b="b" t="t" l="l"/>
            <a:pathLst>
              <a:path h="8583128" w="9454063">
                <a:moveTo>
                  <a:pt x="0" y="0"/>
                </a:moveTo>
                <a:lnTo>
                  <a:pt x="9454063" y="0"/>
                </a:lnTo>
                <a:lnTo>
                  <a:pt x="9454063" y="8583128"/>
                </a:lnTo>
                <a:lnTo>
                  <a:pt x="0" y="858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-3-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3840" y="1925394"/>
            <a:ext cx="5461287" cy="122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Poppins Light"/>
              </a:rPr>
              <a:t>Comparison between 6 digital library systems across a variety of features and elements within them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3840" y="895350"/>
            <a:ext cx="7662389" cy="81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sz="4540">
                <a:solidFill>
                  <a:srgbClr val="000000"/>
                </a:solidFill>
                <a:latin typeface="Poppins Bold"/>
              </a:rPr>
              <a:t>Current Library Websites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-4-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43678" y="4314304"/>
            <a:ext cx="7361653" cy="4943996"/>
            <a:chOff x="0" y="0"/>
            <a:chExt cx="2619629" cy="17593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19628" cy="1759311"/>
            </a:xfrm>
            <a:custGeom>
              <a:avLst/>
              <a:gdLst/>
              <a:ahLst/>
              <a:cxnLst/>
              <a:rect r="r" b="b" t="t" l="l"/>
              <a:pathLst>
                <a:path h="1759311" w="2619628">
                  <a:moveTo>
                    <a:pt x="0" y="0"/>
                  </a:moveTo>
                  <a:lnTo>
                    <a:pt x="2619628" y="0"/>
                  </a:lnTo>
                  <a:lnTo>
                    <a:pt x="2619628" y="1759311"/>
                  </a:lnTo>
                  <a:lnTo>
                    <a:pt x="0" y="175931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19629" cy="1797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43678" y="4314304"/>
            <a:ext cx="7361653" cy="4877159"/>
          </a:xfrm>
          <a:custGeom>
            <a:avLst/>
            <a:gdLst/>
            <a:ahLst/>
            <a:cxnLst/>
            <a:rect r="r" b="b" t="t" l="l"/>
            <a:pathLst>
              <a:path h="4877159" w="7361653">
                <a:moveTo>
                  <a:pt x="0" y="0"/>
                </a:moveTo>
                <a:lnTo>
                  <a:pt x="7361652" y="0"/>
                </a:lnTo>
                <a:lnTo>
                  <a:pt x="7361652" y="4877158"/>
                </a:lnTo>
                <a:lnTo>
                  <a:pt x="0" y="4877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9124" y="968967"/>
            <a:ext cx="8076666" cy="91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1"/>
              </a:lnSpc>
              <a:spcBef>
                <a:spcPct val="0"/>
              </a:spcBef>
            </a:pPr>
            <a:r>
              <a:rPr lang="en-US" sz="5043">
                <a:solidFill>
                  <a:srgbClr val="000000"/>
                </a:solidFill>
                <a:latin typeface="Poppins Bold"/>
              </a:rPr>
              <a:t>Requirments gathering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3425" y="1947986"/>
            <a:ext cx="9359892" cy="188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3"/>
              </a:lnSpc>
              <a:spcBef>
                <a:spcPct val="0"/>
              </a:spcBef>
            </a:pPr>
            <a:r>
              <a:rPr lang="en-US" sz="2681">
                <a:solidFill>
                  <a:srgbClr val="000000"/>
                </a:solidFill>
                <a:latin typeface="Poppins"/>
              </a:rPr>
              <a:t>Interview with the library staff of Moshav Kanaf:</a:t>
            </a:r>
          </a:p>
          <a:p>
            <a:pPr algn="l" marL="578877" indent="-289439" lvl="1">
              <a:lnSpc>
                <a:spcPts val="3753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Poppins"/>
              </a:rPr>
              <a:t>Shahar – Library manager</a:t>
            </a:r>
          </a:p>
          <a:p>
            <a:pPr algn="l" marL="578877" indent="-289439" lvl="1">
              <a:lnSpc>
                <a:spcPts val="3753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Poppins"/>
              </a:rPr>
              <a:t>Dafi - Librarian</a:t>
            </a:r>
          </a:p>
          <a:p>
            <a:pPr algn="l">
              <a:lnSpc>
                <a:spcPts val="375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6612" y="4382440"/>
            <a:ext cx="9200665" cy="307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5182" indent="-307591" lvl="1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Arial"/>
              </a:rPr>
              <a:t>Reviewed the current system and its limitations</a:t>
            </a:r>
          </a:p>
          <a:p>
            <a:pPr algn="l">
              <a:lnSpc>
                <a:spcPts val="3989"/>
              </a:lnSpc>
            </a:pPr>
          </a:p>
          <a:p>
            <a:pPr algn="l" marL="615182" indent="-307591" lvl="1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Arial"/>
              </a:rPr>
              <a:t>Gathered requirements for the intended system</a:t>
            </a:r>
          </a:p>
          <a:p>
            <a:pPr algn="l">
              <a:lnSpc>
                <a:spcPts val="3989"/>
              </a:lnSpc>
            </a:pPr>
          </a:p>
          <a:p>
            <a:pPr algn="l" marL="615182" indent="-307591" lvl="1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Arial"/>
              </a:rPr>
              <a:t>Received guidelines to support the development process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-5-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36640"/>
            <a:ext cx="11736486" cy="674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1"/>
              </a:lnSpc>
            </a:pPr>
            <a:r>
              <a:rPr lang="en-US" sz="2842">
                <a:solidFill>
                  <a:srgbClr val="000000"/>
                </a:solidFill>
                <a:latin typeface="Poppins"/>
              </a:rPr>
              <a:t>Survey for readers communities &amp; potential readers</a:t>
            </a:r>
          </a:p>
          <a:p>
            <a:pPr algn="just">
              <a:lnSpc>
                <a:spcPts val="2959"/>
              </a:lnSpc>
            </a:pPr>
          </a:p>
          <a:p>
            <a:pPr algn="just">
              <a:lnSpc>
                <a:spcPts val="2959"/>
              </a:lnSpc>
            </a:pPr>
          </a:p>
          <a:p>
            <a:pPr algn="just">
              <a:lnSpc>
                <a:spcPts val="2959"/>
              </a:lnSpc>
            </a:pPr>
          </a:p>
          <a:p>
            <a:pPr algn="just" marL="532422" indent="-266211" lvl="1">
              <a:lnSpc>
                <a:spcPts val="2959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Poppins"/>
              </a:rPr>
              <a:t>What additional features would you like to see in our system?</a:t>
            </a:r>
          </a:p>
          <a:p>
            <a:pPr algn="just">
              <a:lnSpc>
                <a:spcPts val="2959"/>
              </a:lnSpc>
            </a:pPr>
          </a:p>
          <a:p>
            <a:pPr algn="just" marL="532422" indent="-266211" lvl="1">
              <a:lnSpc>
                <a:spcPts val="2959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Poppins"/>
              </a:rPr>
              <a:t>Do you prefer using our system on a phone or a PC?</a:t>
            </a:r>
          </a:p>
          <a:p>
            <a:pPr algn="just">
              <a:lnSpc>
                <a:spcPts val="2959"/>
              </a:lnSpc>
            </a:pPr>
          </a:p>
          <a:p>
            <a:pPr algn="just" marL="532422" indent="-266211" lvl="1">
              <a:lnSpc>
                <a:spcPts val="2959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Poppins"/>
              </a:rPr>
              <a:t>Would you be interested in borrowing digital books through our system?</a:t>
            </a:r>
          </a:p>
          <a:p>
            <a:pPr algn="just">
              <a:lnSpc>
                <a:spcPts val="2959"/>
              </a:lnSpc>
            </a:pPr>
          </a:p>
          <a:p>
            <a:pPr algn="just" marL="532422" indent="-266211" lvl="1">
              <a:lnSpc>
                <a:spcPts val="2959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Poppins"/>
              </a:rPr>
              <a:t>Are there any websites with features you particularly like? If so, which features and why?</a:t>
            </a:r>
          </a:p>
          <a:p>
            <a:pPr algn="just">
              <a:lnSpc>
                <a:spcPts val="2959"/>
              </a:lnSpc>
            </a:pPr>
          </a:p>
          <a:p>
            <a:pPr algn="just" marL="532422" indent="-266211" lvl="1">
              <a:lnSpc>
                <a:spcPts val="2959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Poppins"/>
              </a:rPr>
              <a:t>Do you have any suggestions for enhancing the user experience on our platform?</a:t>
            </a:r>
          </a:p>
          <a:p>
            <a:pPr algn="just">
              <a:lnSpc>
                <a:spcPts val="2846"/>
              </a:lnSpc>
            </a:pPr>
          </a:p>
          <a:p>
            <a:pPr algn="just">
              <a:lnSpc>
                <a:spcPts val="284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1810" y="1320577"/>
            <a:ext cx="9482342" cy="1384680"/>
          </a:xfrm>
          <a:custGeom>
            <a:avLst/>
            <a:gdLst/>
            <a:ahLst/>
            <a:cxnLst/>
            <a:rect r="r" b="b" t="t" l="l"/>
            <a:pathLst>
              <a:path h="1384680" w="9482342">
                <a:moveTo>
                  <a:pt x="0" y="0"/>
                </a:moveTo>
                <a:lnTo>
                  <a:pt x="9482343" y="0"/>
                </a:lnTo>
                <a:lnTo>
                  <a:pt x="9482343" y="1384680"/>
                </a:lnTo>
                <a:lnTo>
                  <a:pt x="0" y="1384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1715">
            <a:off x="14493518" y="5999395"/>
            <a:ext cx="1450030" cy="1130633"/>
          </a:xfrm>
          <a:custGeom>
            <a:avLst/>
            <a:gdLst/>
            <a:ahLst/>
            <a:cxnLst/>
            <a:rect r="r" b="b" t="t" l="l"/>
            <a:pathLst>
              <a:path h="1130633" w="1450030">
                <a:moveTo>
                  <a:pt x="0" y="0"/>
                </a:moveTo>
                <a:lnTo>
                  <a:pt x="1450030" y="0"/>
                </a:lnTo>
                <a:lnTo>
                  <a:pt x="1450030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72399" y="1028700"/>
            <a:ext cx="3019561" cy="3815172"/>
          </a:xfrm>
          <a:custGeom>
            <a:avLst/>
            <a:gdLst/>
            <a:ahLst/>
            <a:cxnLst/>
            <a:rect r="r" b="b" t="t" l="l"/>
            <a:pathLst>
              <a:path h="3815172" w="3019561">
                <a:moveTo>
                  <a:pt x="0" y="0"/>
                </a:moveTo>
                <a:lnTo>
                  <a:pt x="3019561" y="0"/>
                </a:lnTo>
                <a:lnTo>
                  <a:pt x="3019561" y="3815172"/>
                </a:lnTo>
                <a:lnTo>
                  <a:pt x="0" y="3815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17863" y="5020815"/>
            <a:ext cx="7928633" cy="4924099"/>
          </a:xfrm>
          <a:custGeom>
            <a:avLst/>
            <a:gdLst/>
            <a:ahLst/>
            <a:cxnLst/>
            <a:rect r="r" b="b" t="t" l="l"/>
            <a:pathLst>
              <a:path h="4924099" w="7928633">
                <a:moveTo>
                  <a:pt x="0" y="0"/>
                </a:moveTo>
                <a:lnTo>
                  <a:pt x="7928633" y="0"/>
                </a:lnTo>
                <a:lnTo>
                  <a:pt x="7928633" y="4924099"/>
                </a:lnTo>
                <a:lnTo>
                  <a:pt x="0" y="4924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-6-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4581" y="2148717"/>
            <a:ext cx="6680764" cy="567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3922" indent="-366961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</a:rPr>
              <a:t>61 responses</a:t>
            </a:r>
          </a:p>
          <a:p>
            <a:pPr algn="just">
              <a:lnSpc>
                <a:spcPts val="4079"/>
              </a:lnSpc>
            </a:pPr>
          </a:p>
          <a:p>
            <a:pPr algn="just" marL="733922" indent="-366961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</a:rPr>
              <a:t>Recommendations</a:t>
            </a:r>
          </a:p>
          <a:p>
            <a:pPr algn="just">
              <a:lnSpc>
                <a:spcPts val="4079"/>
              </a:lnSpc>
            </a:pPr>
          </a:p>
          <a:p>
            <a:pPr algn="just" marL="733922" indent="-366961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</a:rPr>
              <a:t>w</a:t>
            </a:r>
            <a:r>
              <a:rPr lang="en-US" sz="3399">
                <a:solidFill>
                  <a:srgbClr val="000000"/>
                </a:solidFill>
                <a:latin typeface="Poppins"/>
              </a:rPr>
              <a:t>aiting lists</a:t>
            </a:r>
          </a:p>
          <a:p>
            <a:pPr algn="just">
              <a:lnSpc>
                <a:spcPts val="4079"/>
              </a:lnSpc>
            </a:pPr>
          </a:p>
          <a:p>
            <a:pPr algn="just" marL="733922" indent="-366961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</a:rPr>
              <a:t>Borrowing through website</a:t>
            </a:r>
          </a:p>
          <a:p>
            <a:pPr algn="just">
              <a:lnSpc>
                <a:spcPts val="4079"/>
              </a:lnSpc>
            </a:pPr>
          </a:p>
          <a:p>
            <a:pPr algn="just" marL="733922" indent="-366961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</a:rPr>
              <a:t>Notifications</a:t>
            </a:r>
          </a:p>
          <a:p>
            <a:pPr algn="just">
              <a:lnSpc>
                <a:spcPts val="4079"/>
              </a:lnSpc>
            </a:pPr>
          </a:p>
          <a:p>
            <a:pPr algn="just" marL="733922" indent="-366961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</a:rPr>
              <a:t>Late book return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3263" y="349163"/>
            <a:ext cx="9596185" cy="11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8"/>
              </a:lnSpc>
              <a:spcBef>
                <a:spcPct val="0"/>
              </a:spcBef>
            </a:pPr>
            <a:r>
              <a:rPr lang="en-US" sz="6463">
                <a:solidFill>
                  <a:srgbClr val="000000"/>
                </a:solidFill>
                <a:latin typeface="Poppins Bold"/>
              </a:rPr>
              <a:t>Questionnaire results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042758" y="1863948"/>
            <a:ext cx="9026072" cy="5309843"/>
          </a:xfrm>
          <a:custGeom>
            <a:avLst/>
            <a:gdLst/>
            <a:ahLst/>
            <a:cxnLst/>
            <a:rect r="r" b="b" t="t" l="l"/>
            <a:pathLst>
              <a:path h="5309843" w="9026072">
                <a:moveTo>
                  <a:pt x="0" y="0"/>
                </a:moveTo>
                <a:lnTo>
                  <a:pt x="9026072" y="0"/>
                </a:lnTo>
                <a:lnTo>
                  <a:pt x="9026072" y="5309843"/>
                </a:lnTo>
                <a:lnTo>
                  <a:pt x="0" y="5309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485" y="1863948"/>
            <a:ext cx="8882498" cy="4846601"/>
          </a:xfrm>
          <a:custGeom>
            <a:avLst/>
            <a:gdLst/>
            <a:ahLst/>
            <a:cxnLst/>
            <a:rect r="r" b="b" t="t" l="l"/>
            <a:pathLst>
              <a:path h="4846601" w="8882498">
                <a:moveTo>
                  <a:pt x="0" y="0"/>
                </a:moveTo>
                <a:lnTo>
                  <a:pt x="8882497" y="0"/>
                </a:lnTo>
                <a:lnTo>
                  <a:pt x="8882497" y="4846601"/>
                </a:lnTo>
                <a:lnTo>
                  <a:pt x="0" y="4846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-7-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6996" y="183596"/>
            <a:ext cx="13189086" cy="87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2"/>
              </a:lnSpc>
              <a:spcBef>
                <a:spcPct val="0"/>
              </a:spcBef>
            </a:pPr>
            <a:r>
              <a:rPr lang="en-US" sz="4894">
                <a:solidFill>
                  <a:srgbClr val="000000"/>
                </a:solidFill>
                <a:latin typeface="Poppins Bold"/>
              </a:rPr>
              <a:t>Requirements drawn from the interviews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2647" y="1364698"/>
            <a:ext cx="4068882" cy="39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8"/>
              </a:lnSpc>
              <a:spcBef>
                <a:spcPct val="0"/>
              </a:spcBef>
            </a:pPr>
            <a:r>
              <a:rPr lang="en-US" sz="2206">
                <a:solidFill>
                  <a:srgbClr val="000000"/>
                </a:solidFill>
                <a:latin typeface="Poppins Light"/>
              </a:rPr>
              <a:t>Functional 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30783" y="1364698"/>
            <a:ext cx="4634102" cy="39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8"/>
              </a:lnSpc>
              <a:spcBef>
                <a:spcPct val="0"/>
              </a:spcBef>
            </a:pPr>
            <a:r>
              <a:rPr lang="en-US" sz="2206">
                <a:solidFill>
                  <a:srgbClr val="000000"/>
                </a:solidFill>
                <a:latin typeface="Poppins Light"/>
              </a:rPr>
              <a:t>Non - Functional requirements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116298" y="5625820"/>
            <a:ext cx="3402148" cy="3154719"/>
          </a:xfrm>
          <a:custGeom>
            <a:avLst/>
            <a:gdLst/>
            <a:ahLst/>
            <a:cxnLst/>
            <a:rect r="r" b="b" t="t" l="l"/>
            <a:pathLst>
              <a:path h="3154719" w="3402148">
                <a:moveTo>
                  <a:pt x="0" y="0"/>
                </a:moveTo>
                <a:lnTo>
                  <a:pt x="3402148" y="0"/>
                </a:lnTo>
                <a:lnTo>
                  <a:pt x="3402148" y="3154719"/>
                </a:lnTo>
                <a:lnTo>
                  <a:pt x="0" y="315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1842" y="1028700"/>
            <a:ext cx="14887945" cy="8068933"/>
          </a:xfrm>
          <a:custGeom>
            <a:avLst/>
            <a:gdLst/>
            <a:ahLst/>
            <a:cxnLst/>
            <a:rect r="r" b="b" t="t" l="l"/>
            <a:pathLst>
              <a:path h="8068933" w="14887945">
                <a:moveTo>
                  <a:pt x="0" y="0"/>
                </a:moveTo>
                <a:lnTo>
                  <a:pt x="14887945" y="0"/>
                </a:lnTo>
                <a:lnTo>
                  <a:pt x="14887945" y="8068933"/>
                </a:lnTo>
                <a:lnTo>
                  <a:pt x="0" y="8068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-8-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4982" y="9658465"/>
            <a:ext cx="778239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-9-</a:t>
            </a:r>
          </a:p>
        </p:txBody>
      </p:sp>
      <p:grpSp>
        <p:nvGrpSpPr>
          <p:cNvPr name="Group 4" id="4"/>
          <p:cNvGrpSpPr/>
          <p:nvPr/>
        </p:nvGrpSpPr>
        <p:grpSpPr>
          <a:xfrm rot="-743815">
            <a:off x="12280177" y="3704041"/>
            <a:ext cx="4837056" cy="3232475"/>
            <a:chOff x="0" y="0"/>
            <a:chExt cx="1735494" cy="11597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5494" cy="1159784"/>
            </a:xfrm>
            <a:custGeom>
              <a:avLst/>
              <a:gdLst/>
              <a:ahLst/>
              <a:cxnLst/>
              <a:rect r="r" b="b" t="t" l="l"/>
              <a:pathLst>
                <a:path h="1159784" w="1735494">
                  <a:moveTo>
                    <a:pt x="0" y="0"/>
                  </a:moveTo>
                  <a:lnTo>
                    <a:pt x="1735494" y="0"/>
                  </a:lnTo>
                  <a:lnTo>
                    <a:pt x="1735494" y="1159784"/>
                  </a:lnTo>
                  <a:lnTo>
                    <a:pt x="0" y="11597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35494" cy="119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741886">
            <a:off x="12316267" y="3694971"/>
            <a:ext cx="4764875" cy="3250614"/>
          </a:xfrm>
          <a:custGeom>
            <a:avLst/>
            <a:gdLst/>
            <a:ahLst/>
            <a:cxnLst/>
            <a:rect r="r" b="b" t="t" l="l"/>
            <a:pathLst>
              <a:path h="3250614" w="4764875">
                <a:moveTo>
                  <a:pt x="0" y="0"/>
                </a:moveTo>
                <a:lnTo>
                  <a:pt x="4764875" y="0"/>
                </a:lnTo>
                <a:lnTo>
                  <a:pt x="4764875" y="3250615"/>
                </a:lnTo>
                <a:lnTo>
                  <a:pt x="0" y="3250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6986" y="2757297"/>
            <a:ext cx="9823528" cy="584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0"/>
              </a:lnSpc>
              <a:spcBef>
                <a:spcPct val="0"/>
              </a:spcBef>
            </a:pPr>
          </a:p>
          <a:p>
            <a:pPr algn="l" marL="595403" indent="-297702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000000"/>
                </a:solidFill>
                <a:latin typeface="Poppins Light"/>
              </a:rPr>
              <a:t>Tracking books copies</a:t>
            </a:r>
          </a:p>
          <a:p>
            <a:pPr algn="l">
              <a:lnSpc>
                <a:spcPts val="3860"/>
              </a:lnSpc>
              <a:spcBef>
                <a:spcPct val="0"/>
              </a:spcBef>
            </a:pPr>
          </a:p>
          <a:p>
            <a:pPr algn="l" marL="595403" indent="-297702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000000"/>
                </a:solidFill>
                <a:latin typeface="Poppins Light"/>
              </a:rPr>
              <a:t>Lack of large Hebrew book API or dataset </a:t>
            </a:r>
          </a:p>
          <a:p>
            <a:pPr algn="l">
              <a:lnSpc>
                <a:spcPts val="3860"/>
              </a:lnSpc>
              <a:spcBef>
                <a:spcPct val="0"/>
              </a:spcBef>
            </a:pPr>
          </a:p>
          <a:p>
            <a:pPr algn="l" marL="595403" indent="-297702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000000"/>
                </a:solidFill>
                <a:latin typeface="Poppins Light"/>
              </a:rPr>
              <a:t>Web-scraping</a:t>
            </a:r>
          </a:p>
          <a:p>
            <a:pPr algn="l">
              <a:lnSpc>
                <a:spcPts val="3860"/>
              </a:lnSpc>
            </a:pPr>
          </a:p>
          <a:p>
            <a:pPr algn="l" marL="595403" indent="-297702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000000"/>
                </a:solidFill>
                <a:latin typeface="Poppins Light"/>
              </a:rPr>
              <a:t>Gather information from outdated and disorganized files containing data about the library</a:t>
            </a:r>
          </a:p>
          <a:p>
            <a:pPr algn="l">
              <a:lnSpc>
                <a:spcPts val="3860"/>
              </a:lnSpc>
            </a:pPr>
          </a:p>
          <a:p>
            <a:pPr algn="l">
              <a:lnSpc>
                <a:spcPts val="3860"/>
              </a:lnSpc>
              <a:spcBef>
                <a:spcPct val="0"/>
              </a:spcBef>
            </a:pPr>
          </a:p>
          <a:p>
            <a:pPr algn="l">
              <a:lnSpc>
                <a:spcPts val="386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06077" y="1245441"/>
            <a:ext cx="4337079" cy="104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5"/>
              </a:lnSpc>
              <a:spcBef>
                <a:spcPct val="0"/>
              </a:spcBef>
            </a:pPr>
            <a:r>
              <a:rPr lang="en-US" sz="5839">
                <a:solidFill>
                  <a:srgbClr val="000000"/>
                </a:solidFill>
                <a:latin typeface="Poppins Bold"/>
              </a:rPr>
              <a:t>Challenges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DAGE8XcV6Yc</dc:identifier>
  <dcterms:modified xsi:type="dcterms:W3CDTF">2011-08-01T06:04:30Z</dcterms:modified>
  <cp:revision>1</cp:revision>
  <dc:title>Business</dc:title>
</cp:coreProperties>
</file>